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46" r:id="rId1"/>
    <p:sldMasterId id="2147483759" r:id="rId2"/>
  </p:sldMasterIdLst>
  <p:notesMasterIdLst>
    <p:notesMasterId r:id="rId12"/>
  </p:notesMasterIdLst>
  <p:sldIdLst>
    <p:sldId id="386" r:id="rId3"/>
    <p:sldId id="394" r:id="rId4"/>
    <p:sldId id="412" r:id="rId5"/>
    <p:sldId id="410" r:id="rId6"/>
    <p:sldId id="404" r:id="rId7"/>
    <p:sldId id="405" r:id="rId8"/>
    <p:sldId id="407" r:id="rId9"/>
    <p:sldId id="413" r:id="rId10"/>
    <p:sldId id="339" r:id="rId11"/>
  </p:sldIdLst>
  <p:sldSz cx="12798425" cy="7199313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7A5"/>
    <a:srgbClr val="423D67"/>
    <a:srgbClr val="8A8AD0"/>
    <a:srgbClr val="B4B3E1"/>
    <a:srgbClr val="CDCDEB"/>
    <a:srgbClr val="A2A2DA"/>
    <a:srgbClr val="9C9CD8"/>
    <a:srgbClr val="9D070B"/>
    <a:srgbClr val="911313"/>
    <a:srgbClr val="56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/>
    <p:restoredTop sz="99882" autoAdjust="0"/>
  </p:normalViewPr>
  <p:slideViewPr>
    <p:cSldViewPr snapToGrid="0" snapToObjects="1">
      <p:cViewPr>
        <p:scale>
          <a:sx n="50" d="100"/>
          <a:sy n="50" d="100"/>
        </p:scale>
        <p:origin x="-3102" y="-1482"/>
      </p:cViewPr>
      <p:guideLst>
        <p:guide orient="horz" pos="2268"/>
        <p:guide orient="horz" pos="292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3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3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0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3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50" y="0"/>
            <a:ext cx="6914879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612046" y="-38862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817611" y="-135233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077500" y="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22583" y="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1411360" y="148325"/>
            <a:ext cx="1387065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80964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109786" y="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54867" y="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54868" y="148325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43113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710717" y="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855798" y="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22776" y="148325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82946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350377" y="3257557"/>
            <a:ext cx="6448049" cy="3941763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959086" y="0"/>
            <a:ext cx="2482767" cy="180975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813936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8724" y="2117242"/>
            <a:ext cx="6795448" cy="804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315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55372" y="62672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9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0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7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9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3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39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2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44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3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79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4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1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7E0063F6-DAEE-40EB-AA69-53900610854F}"/>
              </a:ext>
            </a:extLst>
          </p:cNvPr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DEDE95C7-F512-4831-9DE4-2A8C97B9D18C}"/>
              </a:ext>
            </a:extLst>
          </p:cNvPr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9E6EBBB3-D026-4F84-A5EC-9EF684A48DCB}"/>
              </a:ext>
            </a:extLst>
          </p:cNvPr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94767AD-6F14-465F-B141-A3B8B5C5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3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0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883550" y="0"/>
            <a:ext cx="6914879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4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077500" y="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22583" y="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1411360" y="148325"/>
            <a:ext cx="1387065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644482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109786" y="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54867" y="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54868" y="148325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059931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710717" y="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855798" y="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22776" y="148325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775960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350377" y="3257557"/>
            <a:ext cx="6448049" cy="3941763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959086" y="0"/>
            <a:ext cx="2482767" cy="180975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813936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8724" y="2117242"/>
            <a:ext cx="6795448" cy="804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315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55372" y="62672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4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8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9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="" xmlns:a16="http://schemas.microsoft.com/office/drawing/2014/main" id="{3D4E420A-6959-4FB1-AB2E-AE14E2FA44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2016" y="1588"/>
          <a:ext cx="20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5D26A5C-05C8-4CC0-B876-86E410B08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3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33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19" y="778593"/>
            <a:ext cx="1808639" cy="163825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-753970" y="4364954"/>
            <a:ext cx="2075337" cy="1933575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1568841" y="3295401"/>
            <a:ext cx="5398974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2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 образовательной деятельности при реализации дополнительных образовательных программ спортивной подготовки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1568841" y="5620501"/>
            <a:ext cx="5701092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 anchorCtr="0">
            <a:spAutoFit/>
          </a:bodyPr>
          <a:lstStyle/>
          <a:p>
            <a:r>
              <a:rPr lang="ru-RU" b="1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Анзор Ахмедович Музаев</a:t>
            </a:r>
            <a:r>
              <a:rPr lang="ru-RU" sz="1600" b="1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Федеральной службы по надзору </a:t>
            </a:r>
            <a:br>
              <a:rPr lang="ru-RU" sz="1400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и науки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47549"/>
            <a:ext cx="3042719" cy="30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EE018BCA-28C2-5C11-957B-9F3405B15658}"/>
              </a:ext>
            </a:extLst>
          </p:cNvPr>
          <p:cNvCxnSpPr>
            <a:cxnSpLocks/>
          </p:cNvCxnSpPr>
          <p:nvPr/>
        </p:nvCxnSpPr>
        <p:spPr>
          <a:xfrm>
            <a:off x="6322330" y="2166170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9C8B7C6-6970-7A6E-3A3B-9A39B760AF44}"/>
              </a:ext>
            </a:extLst>
          </p:cNvPr>
          <p:cNvSpPr txBox="1"/>
          <p:nvPr/>
        </p:nvSpPr>
        <p:spPr>
          <a:xfrm>
            <a:off x="906308" y="6162765"/>
            <a:ext cx="1106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23D67"/>
                </a:solidFill>
                <a:latin typeface="+mj-lt"/>
                <a:cs typeface="Times New Roman" panose="02020603050405020304" pitchFamily="18" charset="0"/>
              </a:rPr>
              <a:t>Постановление Правительства Российской Федерации от 16.08.2022 № 1419 «Об утверждении Правил выдачи временной лицензии на осуществление образовательной деятельности организациям, реализующим программы спортивной подготовки»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1019596" y="6156356"/>
            <a:ext cx="10956504" cy="0"/>
          </a:xfrm>
          <a:prstGeom prst="line">
            <a:avLst/>
          </a:prstGeom>
          <a:ln w="25400">
            <a:solidFill>
              <a:srgbClr val="9C9C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FF13763-D0FE-4259-9A40-3BF32D3948C4}"/>
              </a:ext>
            </a:extLst>
          </p:cNvPr>
          <p:cNvSpPr/>
          <p:nvPr/>
        </p:nvSpPr>
        <p:spPr>
          <a:xfrm>
            <a:off x="2997205" y="772943"/>
            <a:ext cx="6650250" cy="914400"/>
          </a:xfrm>
          <a:prstGeom prst="rect">
            <a:avLst/>
          </a:prstGeom>
          <a:solidFill>
            <a:srgbClr val="B4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ru-RU" sz="3000" b="1" dirty="0">
                <a:solidFill>
                  <a:srgbClr val="423D67"/>
                </a:solidFill>
              </a:rPr>
              <a:t>ВРЕМЕННАЯ ЛИЦЕНЗИЯ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16CE97A-47C1-E91D-2BFC-849B8140EE20}"/>
              </a:ext>
            </a:extLst>
          </p:cNvPr>
          <p:cNvSpPr/>
          <p:nvPr/>
        </p:nvSpPr>
        <p:spPr>
          <a:xfrm>
            <a:off x="2997205" y="772943"/>
            <a:ext cx="6650250" cy="1393227"/>
          </a:xfrm>
          <a:prstGeom prst="rect">
            <a:avLst/>
          </a:prstGeom>
          <a:noFill/>
          <a:ln w="38100">
            <a:solidFill>
              <a:srgbClr val="B4B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01.01.2023 – 31.08.2023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841AB1-1716-3F30-3649-B6DBE427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1" y="321918"/>
            <a:ext cx="915386" cy="13049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D2E09F4-6B69-E4CA-6383-1AE74D5E1693}"/>
              </a:ext>
            </a:extLst>
          </p:cNvPr>
          <p:cNvSpPr/>
          <p:nvPr/>
        </p:nvSpPr>
        <p:spPr>
          <a:xfrm>
            <a:off x="8646807" y="2950417"/>
            <a:ext cx="2557605" cy="2557605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/>
            <a:r>
              <a:rPr lang="ru-RU" sz="2000" dirty="0">
                <a:solidFill>
                  <a:srgbClr val="423D67"/>
                </a:solidFill>
              </a:rPr>
              <a:t>Государственная пошлина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CF37B3-6DA5-6E94-31CB-D758F76ACCEC}"/>
              </a:ext>
            </a:extLst>
          </p:cNvPr>
          <p:cNvSpPr/>
          <p:nvPr/>
        </p:nvSpPr>
        <p:spPr>
          <a:xfrm>
            <a:off x="1440248" y="2905151"/>
            <a:ext cx="2557605" cy="2557605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/>
            <a:r>
              <a:rPr lang="ru-RU" sz="2000" dirty="0">
                <a:solidFill>
                  <a:srgbClr val="423D67"/>
                </a:solidFill>
              </a:rPr>
              <a:t>Лицензионные требования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385C92B-8219-5102-431B-EA1D61459A49}"/>
              </a:ext>
            </a:extLst>
          </p:cNvPr>
          <p:cNvSpPr/>
          <p:nvPr/>
        </p:nvSpPr>
        <p:spPr>
          <a:xfrm>
            <a:off x="4742500" y="2905151"/>
            <a:ext cx="3159659" cy="2598853"/>
          </a:xfrm>
          <a:prstGeom prst="rect">
            <a:avLst/>
          </a:prstGeom>
          <a:solidFill>
            <a:srgbClr val="8A8A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Заявление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о предоставление временной лицензии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D9C6AE6-1BA3-9E30-F459-1CA176ABA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17" y="3360087"/>
            <a:ext cx="823866" cy="8238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E997A51-2772-E287-9B42-0C8CB570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676" y="3360087"/>
            <a:ext cx="823866" cy="823866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FEECA4F9-C018-9A3E-7744-2DF8E0AF103E}"/>
              </a:ext>
            </a:extLst>
          </p:cNvPr>
          <p:cNvCxnSpPr>
            <a:cxnSpLocks/>
          </p:cNvCxnSpPr>
          <p:nvPr/>
        </p:nvCxnSpPr>
        <p:spPr>
          <a:xfrm>
            <a:off x="3515630" y="2166170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1988FECF-A8AA-FB6A-302B-7DFD3B0FE98F}"/>
              </a:ext>
            </a:extLst>
          </p:cNvPr>
          <p:cNvCxnSpPr>
            <a:cxnSpLocks/>
          </p:cNvCxnSpPr>
          <p:nvPr/>
        </p:nvCxnSpPr>
        <p:spPr>
          <a:xfrm>
            <a:off x="9119030" y="2166170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F9F75AB-2517-8017-5EE5-ECE7EC13A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98330" y="3219101"/>
            <a:ext cx="648000" cy="8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DAA0CE2-0D31-F35F-507A-EF5476E4DD58}"/>
              </a:ext>
            </a:extLst>
          </p:cNvPr>
          <p:cNvSpPr/>
          <p:nvPr/>
        </p:nvSpPr>
        <p:spPr>
          <a:xfrm>
            <a:off x="1368425" y="1955370"/>
            <a:ext cx="3530600" cy="660400"/>
          </a:xfrm>
          <a:prstGeom prst="rect">
            <a:avLst/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 29.12.2022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0C60392-0836-5665-1118-4EBABF520EE4}"/>
              </a:ext>
            </a:extLst>
          </p:cNvPr>
          <p:cNvSpPr/>
          <p:nvPr/>
        </p:nvSpPr>
        <p:spPr>
          <a:xfrm>
            <a:off x="4899025" y="1955370"/>
            <a:ext cx="3225800" cy="66040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 30.12.2022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C8C5596-0826-D9AA-06BB-6CCA803FF340}"/>
              </a:ext>
            </a:extLst>
          </p:cNvPr>
          <p:cNvSpPr/>
          <p:nvPr/>
        </p:nvSpPr>
        <p:spPr>
          <a:xfrm>
            <a:off x="8124825" y="1955370"/>
            <a:ext cx="3225800" cy="66040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09.01.2023*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79D14D-B16F-1D6C-31F1-8516B69CE2FC}"/>
              </a:ext>
            </a:extLst>
          </p:cNvPr>
          <p:cNvSpPr txBox="1"/>
          <p:nvPr/>
        </p:nvSpPr>
        <p:spPr>
          <a:xfrm>
            <a:off x="1368425" y="356234"/>
            <a:ext cx="8601075" cy="97872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200" b="1" kern="1200" dirty="0">
                <a:solidFill>
                  <a:srgbClr val="423D67"/>
                </a:solidFill>
              </a:rPr>
              <a:t>ПОРЯДОК И СРОКИ ПОЛУЧЕНИЯ ВРЕМЕННОЙ ЛИЦЕНЗИЙ</a:t>
            </a:r>
            <a:endParaRPr lang="ru-RU" sz="3600" kern="1200" dirty="0">
              <a:solidFill>
                <a:srgbClr val="423D67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934DE09-943A-FD17-D6E7-AE041AE90A41}"/>
              </a:ext>
            </a:extLst>
          </p:cNvPr>
          <p:cNvSpPr/>
          <p:nvPr/>
        </p:nvSpPr>
        <p:spPr>
          <a:xfrm>
            <a:off x="1362077" y="6362003"/>
            <a:ext cx="3772636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1400" b="1" dirty="0">
                <a:solidFill>
                  <a:srgbClr val="423D67"/>
                </a:solidFill>
              </a:rPr>
              <a:t>* </a:t>
            </a:r>
            <a:r>
              <a:rPr lang="ru-RU" sz="1400" dirty="0">
                <a:solidFill>
                  <a:srgbClr val="423D67"/>
                </a:solidFill>
              </a:rPr>
              <a:t>при направлении заявления до 09.01.2023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5D6384B-CCE7-F1F6-A850-7C7ECBB70BF0}"/>
              </a:ext>
            </a:extLst>
          </p:cNvPr>
          <p:cNvSpPr txBox="1"/>
          <p:nvPr/>
        </p:nvSpPr>
        <p:spPr>
          <a:xfrm>
            <a:off x="1368426" y="4069832"/>
            <a:ext cx="3686174" cy="163121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Подготовка заявления </a:t>
            </a:r>
            <a:br>
              <a:rPr lang="ru-RU" sz="2000" kern="1200" dirty="0">
                <a:solidFill>
                  <a:srgbClr val="423D67"/>
                </a:solidFill>
              </a:rPr>
            </a:br>
            <a:r>
              <a:rPr lang="ru-RU" sz="2000" kern="1200" dirty="0">
                <a:solidFill>
                  <a:srgbClr val="423D67"/>
                </a:solidFill>
              </a:rPr>
              <a:t>и согласование правильности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его заполнения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с лицензирующим органом через ИС Рособрнадзора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65141C8-B7A0-7A05-5B11-3A677929FF07}"/>
              </a:ext>
            </a:extLst>
          </p:cNvPr>
          <p:cNvSpPr txBox="1"/>
          <p:nvPr/>
        </p:nvSpPr>
        <p:spPr>
          <a:xfrm>
            <a:off x="5466964" y="4069832"/>
            <a:ext cx="3225800" cy="132343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Направление заявления </a:t>
            </a:r>
            <a:br>
              <a:rPr lang="ru-RU" sz="2000" kern="1200" dirty="0">
                <a:solidFill>
                  <a:srgbClr val="423D67"/>
                </a:solidFill>
              </a:rPr>
            </a:br>
            <a:r>
              <a:rPr lang="ru-RU" sz="2000" kern="1200" dirty="0">
                <a:solidFill>
                  <a:srgbClr val="423D67"/>
                </a:solidFill>
              </a:rPr>
              <a:t>в лицензирующий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орган через ИС Рособрнадзора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04016D5-F68F-8068-018D-70352736B7F9}"/>
              </a:ext>
            </a:extLst>
          </p:cNvPr>
          <p:cNvSpPr txBox="1"/>
          <p:nvPr/>
        </p:nvSpPr>
        <p:spPr>
          <a:xfrm>
            <a:off x="9282929" y="4069832"/>
            <a:ext cx="2536828" cy="101566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Предоставление временной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лицензии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2006117-FF68-3EC4-DEE0-343436FF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929" y="2908517"/>
            <a:ext cx="686571" cy="9787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96D6795-6EF0-514A-8D4A-9B451108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7" y="2985517"/>
            <a:ext cx="648000" cy="8247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0106460-27F7-B48E-DE6F-FD35019BB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964" y="3012481"/>
            <a:ext cx="1084134" cy="770800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C77445AC-146A-5590-22B0-AD6E73A81EF9}"/>
              </a:ext>
            </a:extLst>
          </p:cNvPr>
          <p:cNvCxnSpPr>
            <a:cxnSpLocks/>
          </p:cNvCxnSpPr>
          <p:nvPr/>
        </p:nvCxnSpPr>
        <p:spPr>
          <a:xfrm>
            <a:off x="1375196" y="6321456"/>
            <a:ext cx="9975429" cy="0"/>
          </a:xfrm>
          <a:prstGeom prst="line">
            <a:avLst/>
          </a:prstGeom>
          <a:ln w="25400">
            <a:solidFill>
              <a:srgbClr val="9C9C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349D784-E766-779C-5E39-714CB2A2D57D}"/>
              </a:ext>
            </a:extLst>
          </p:cNvPr>
          <p:cNvSpPr/>
          <p:nvPr/>
        </p:nvSpPr>
        <p:spPr>
          <a:xfrm>
            <a:off x="1547264" y="2063147"/>
            <a:ext cx="5616000" cy="47020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dirty="0"/>
              <a:t>https://akndpp.obrnadzor.gov.ru/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64" y="2533354"/>
            <a:ext cx="5616000" cy="284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07675" y="1776459"/>
            <a:ext cx="3091157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423D67"/>
                </a:solidFill>
              </a:rPr>
              <a:t>РЕГИСТРАЦИЯ</a:t>
            </a:r>
            <a:r>
              <a:rPr lang="ru-RU" sz="2000" dirty="0">
                <a:solidFill>
                  <a:srgbClr val="423D67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rgbClr val="423D67"/>
                </a:solidFill>
              </a:rPr>
              <a:t>для открытия личного кабинета организации </a:t>
            </a:r>
          </a:p>
          <a:p>
            <a:pPr algn="ctr"/>
            <a:r>
              <a:rPr lang="ru-RU" sz="2000" dirty="0">
                <a:solidFill>
                  <a:srgbClr val="423D67"/>
                </a:solidFill>
              </a:rPr>
              <a:t>в ИС Рособрнадзора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7446" y="5598463"/>
            <a:ext cx="199064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ЕСИА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53253" y="5598463"/>
            <a:ext cx="2393084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Логин и пароль </a:t>
            </a:r>
            <a:r>
              <a:rPr lang="ru-RU" sz="1400" dirty="0">
                <a:solidFill>
                  <a:srgbClr val="423D67"/>
                </a:solidFill>
              </a:rPr>
              <a:t>(предоставляется лицензирующим органом)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ED4191-1C71-3C73-C3D8-1480B2A6EFF9}"/>
              </a:ext>
            </a:extLst>
          </p:cNvPr>
          <p:cNvSpPr txBox="1"/>
          <p:nvPr/>
        </p:nvSpPr>
        <p:spPr>
          <a:xfrm>
            <a:off x="1368425" y="356234"/>
            <a:ext cx="8601075" cy="97872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200" b="1" kern="1200" dirty="0">
                <a:solidFill>
                  <a:srgbClr val="423D67"/>
                </a:solidFill>
              </a:rPr>
              <a:t>ИНФОРМАЦИОННАЯ СИСТЕМА РОСОБРНАДЗОРА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730C960-8B95-39AA-7B30-8197A22E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0184" y="1930400"/>
            <a:ext cx="5880601" cy="46282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D90D8B8-0E94-0581-3968-A898994D1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588" y="4077294"/>
            <a:ext cx="1936357" cy="13767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EB3BC05-834E-5C07-D729-26BA908F0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617" y="4077294"/>
            <a:ext cx="1936357" cy="13767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294FD3-F4E6-3EA7-4963-3EA0164814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24677" y="4329485"/>
            <a:ext cx="456179" cy="498945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9745745-3349-DA26-8AE5-ACC50AE75FE9}"/>
              </a:ext>
            </a:extLst>
          </p:cNvPr>
          <p:cNvSpPr/>
          <p:nvPr/>
        </p:nvSpPr>
        <p:spPr>
          <a:xfrm>
            <a:off x="10735795" y="4476257"/>
            <a:ext cx="828000" cy="18000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ru-RU" sz="1600" dirty="0"/>
              <a:t>*******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C18164B5-3E2C-CE51-5542-D4A01EFD4CC3}"/>
              </a:ext>
            </a:extLst>
          </p:cNvPr>
          <p:cNvCxnSpPr>
            <a:cxnSpLocks/>
          </p:cNvCxnSpPr>
          <p:nvPr/>
        </p:nvCxnSpPr>
        <p:spPr>
          <a:xfrm>
            <a:off x="8752766" y="3336587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CD0F6134-ED4A-44AA-09AA-04409C269A8E}"/>
              </a:ext>
            </a:extLst>
          </p:cNvPr>
          <p:cNvCxnSpPr>
            <a:cxnSpLocks/>
          </p:cNvCxnSpPr>
          <p:nvPr/>
        </p:nvCxnSpPr>
        <p:spPr>
          <a:xfrm>
            <a:off x="11149795" y="3336587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68424" y="6312012"/>
            <a:ext cx="10794775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400" dirty="0">
                <a:solidFill>
                  <a:srgbClr val="423D67"/>
                </a:solidFill>
                <a:latin typeface="+mj-lt"/>
                <a:cs typeface="Times New Roman" panose="02020603050405020304" pitchFamily="18" charset="0"/>
              </a:rPr>
              <a:t>Постановление Правительства Российской Федерации от 18.09.2020 № 1490 «О лицензировании образовательной деятельности» (вместе с «Положением о лицензировании образовательной деятельности») </a:t>
            </a:r>
          </a:p>
        </p:txBody>
      </p: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1368425" y="6262224"/>
            <a:ext cx="10213975" cy="0"/>
          </a:xfrm>
          <a:prstGeom prst="line">
            <a:avLst/>
          </a:prstGeom>
          <a:ln w="2540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320515-7B6E-964B-045A-CA3593A38C31}"/>
              </a:ext>
            </a:extLst>
          </p:cNvPr>
          <p:cNvSpPr txBox="1"/>
          <p:nvPr/>
        </p:nvSpPr>
        <p:spPr>
          <a:xfrm>
            <a:off x="1368425" y="356234"/>
            <a:ext cx="8601075" cy="5355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>
                <a:solidFill>
                  <a:srgbClr val="423D67"/>
                </a:solidFill>
              </a:rPr>
              <a:t>БЕССРОЧНАЯ ЛИЦЕНЗИЯ </a:t>
            </a:r>
            <a:r>
              <a:rPr lang="ru-RU" sz="3200" b="1" dirty="0">
                <a:solidFill>
                  <a:srgbClr val="8A8AD0"/>
                </a:solidFill>
              </a:rPr>
              <a:t>с 01.09.2023</a:t>
            </a:r>
            <a:r>
              <a:rPr lang="ru-RU" sz="3200" b="1" kern="1200" dirty="0">
                <a:solidFill>
                  <a:srgbClr val="8A8AD0"/>
                </a:solidFill>
              </a:rPr>
              <a:t> 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8C63208-4EC9-81B8-9C49-C19509550296}"/>
              </a:ext>
            </a:extLst>
          </p:cNvPr>
          <p:cNvSpPr/>
          <p:nvPr/>
        </p:nvSpPr>
        <p:spPr>
          <a:xfrm>
            <a:off x="3934357" y="1512617"/>
            <a:ext cx="2549348" cy="3389583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Документы, прилагаемые </a:t>
            </a:r>
          </a:p>
          <a:p>
            <a:pPr algn="ctr"/>
            <a:r>
              <a:rPr lang="ru-RU" b="1" dirty="0"/>
              <a:t>к заявлению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971DAD2-7977-3487-5786-C5D1250579B3}"/>
              </a:ext>
            </a:extLst>
          </p:cNvPr>
          <p:cNvSpPr/>
          <p:nvPr/>
        </p:nvSpPr>
        <p:spPr>
          <a:xfrm>
            <a:off x="6483704" y="1512617"/>
            <a:ext cx="2549348" cy="3389583"/>
          </a:xfrm>
          <a:prstGeom prst="rect">
            <a:avLst/>
          </a:prstGeom>
          <a:solidFill>
            <a:srgbClr val="6E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Лицензионные требования</a:t>
            </a:r>
          </a:p>
          <a:p>
            <a:pPr algn="ctr"/>
            <a:endParaRPr lang="ru-RU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29D92BD-B759-5D33-25D0-3E3D65189DF6}"/>
              </a:ext>
            </a:extLst>
          </p:cNvPr>
          <p:cNvSpPr/>
          <p:nvPr/>
        </p:nvSpPr>
        <p:spPr>
          <a:xfrm>
            <a:off x="9033052" y="1512617"/>
            <a:ext cx="2549348" cy="3389583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Государственная пошлина </a:t>
            </a:r>
            <a:br>
              <a:rPr lang="ru-RU" b="1" dirty="0"/>
            </a:br>
            <a:r>
              <a:rPr lang="ru-RU" b="1" dirty="0">
                <a:solidFill>
                  <a:srgbClr val="CDCDEB"/>
                </a:solidFill>
              </a:rPr>
              <a:t>7500 рублей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C8F3701-B1D8-0601-FBE3-941723BF1889}"/>
              </a:ext>
            </a:extLst>
          </p:cNvPr>
          <p:cNvSpPr/>
          <p:nvPr/>
        </p:nvSpPr>
        <p:spPr>
          <a:xfrm>
            <a:off x="1385009" y="1512617"/>
            <a:ext cx="2549348" cy="3389583"/>
          </a:xfrm>
          <a:prstGeom prst="rect">
            <a:avLst/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Заявление </a:t>
            </a:r>
            <a:br>
              <a:rPr lang="ru-RU" b="1" dirty="0"/>
            </a:br>
            <a:r>
              <a:rPr lang="ru-RU" b="1" dirty="0"/>
              <a:t>о предоставлении лицензии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06EEAEC-0BB0-6B63-06B4-31695C80B34A}"/>
              </a:ext>
            </a:extLst>
          </p:cNvPr>
          <p:cNvSpPr/>
          <p:nvPr/>
        </p:nvSpPr>
        <p:spPr>
          <a:xfrm>
            <a:off x="1368424" y="1512618"/>
            <a:ext cx="10213975" cy="4206098"/>
          </a:xfrm>
          <a:prstGeom prst="rect">
            <a:avLst/>
          </a:prstGeom>
          <a:noFill/>
          <a:ln w="38100">
            <a:solidFill>
              <a:srgbClr val="B4B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/>
            <a:r>
              <a:rPr lang="ru-RU" dirty="0">
                <a:solidFill>
                  <a:srgbClr val="423D67"/>
                </a:solidFill>
              </a:rPr>
              <a:t>Подготовка и направление документов в лицензирующий орган согласно плану-графику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2167D39-3932-0A32-1720-A7ADD2B395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35683" y="2256871"/>
            <a:ext cx="648000" cy="8247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C178647-D092-22B0-2280-181ED0A73A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7873" y="2256871"/>
            <a:ext cx="562313" cy="824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F8C96CA-F1CD-3C09-11F8-7C70F96AE9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34378" y="2206228"/>
            <a:ext cx="648000" cy="8753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C64E4B5-5531-82A6-13C9-613719D5D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726" y="2378748"/>
            <a:ext cx="756000" cy="5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1842C6E6-F5A0-4573-CE2D-5F635EEDB993}"/>
              </a:ext>
            </a:extLst>
          </p:cNvPr>
          <p:cNvSpPr/>
          <p:nvPr/>
        </p:nvSpPr>
        <p:spPr>
          <a:xfrm>
            <a:off x="2819400" y="2396762"/>
            <a:ext cx="9144000" cy="609398"/>
          </a:xfrm>
          <a:custGeom>
            <a:avLst/>
            <a:gdLst>
              <a:gd name="connsiteX0" fmla="*/ 0 w 1983223"/>
              <a:gd name="connsiteY0" fmla="*/ 198322 h 2469013"/>
              <a:gd name="connsiteX1" fmla="*/ 198322 w 1983223"/>
              <a:gd name="connsiteY1" fmla="*/ 0 h 2469013"/>
              <a:gd name="connsiteX2" fmla="*/ 1784901 w 1983223"/>
              <a:gd name="connsiteY2" fmla="*/ 0 h 2469013"/>
              <a:gd name="connsiteX3" fmla="*/ 1983223 w 1983223"/>
              <a:gd name="connsiteY3" fmla="*/ 198322 h 2469013"/>
              <a:gd name="connsiteX4" fmla="*/ 1983223 w 1983223"/>
              <a:gd name="connsiteY4" fmla="*/ 2270691 h 2469013"/>
              <a:gd name="connsiteX5" fmla="*/ 1784901 w 1983223"/>
              <a:gd name="connsiteY5" fmla="*/ 2469013 h 2469013"/>
              <a:gd name="connsiteX6" fmla="*/ 198322 w 1983223"/>
              <a:gd name="connsiteY6" fmla="*/ 2469013 h 2469013"/>
              <a:gd name="connsiteX7" fmla="*/ 0 w 1983223"/>
              <a:gd name="connsiteY7" fmla="*/ 2270691 h 2469013"/>
              <a:gd name="connsiteX8" fmla="*/ 0 w 1983223"/>
              <a:gd name="connsiteY8" fmla="*/ 198322 h 246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3223" h="2469013">
                <a:moveTo>
                  <a:pt x="0" y="198322"/>
                </a:moveTo>
                <a:cubicBezTo>
                  <a:pt x="0" y="88792"/>
                  <a:pt x="88792" y="0"/>
                  <a:pt x="198322" y="0"/>
                </a:cubicBezTo>
                <a:lnTo>
                  <a:pt x="1784901" y="0"/>
                </a:lnTo>
                <a:cubicBezTo>
                  <a:pt x="1894431" y="0"/>
                  <a:pt x="1983223" y="88792"/>
                  <a:pt x="1983223" y="198322"/>
                </a:cubicBezTo>
                <a:lnTo>
                  <a:pt x="1983223" y="2270691"/>
                </a:lnTo>
                <a:cubicBezTo>
                  <a:pt x="1983223" y="2380221"/>
                  <a:pt x="1894431" y="2469013"/>
                  <a:pt x="1784901" y="2469013"/>
                </a:cubicBezTo>
                <a:lnTo>
                  <a:pt x="198322" y="2469013"/>
                </a:lnTo>
                <a:cubicBezTo>
                  <a:pt x="88792" y="2469013"/>
                  <a:pt x="0" y="2380221"/>
                  <a:pt x="0" y="2270691"/>
                </a:cubicBezTo>
                <a:lnTo>
                  <a:pt x="0" y="198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на праве собственности или ином законном основании зданий, строений, сооружений, помещений 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93B67DEF-B111-7E7C-5E0D-F1E4A4B82FE5}"/>
              </a:ext>
            </a:extLst>
          </p:cNvPr>
          <p:cNvSpPr/>
          <p:nvPr/>
        </p:nvSpPr>
        <p:spPr>
          <a:xfrm>
            <a:off x="2819400" y="3377837"/>
            <a:ext cx="6693371" cy="609398"/>
          </a:xfrm>
          <a:custGeom>
            <a:avLst/>
            <a:gdLst>
              <a:gd name="connsiteX0" fmla="*/ 0 w 1912515"/>
              <a:gd name="connsiteY0" fmla="*/ 191252 h 2444844"/>
              <a:gd name="connsiteX1" fmla="*/ 191252 w 1912515"/>
              <a:gd name="connsiteY1" fmla="*/ 0 h 2444844"/>
              <a:gd name="connsiteX2" fmla="*/ 1721264 w 1912515"/>
              <a:gd name="connsiteY2" fmla="*/ 0 h 2444844"/>
              <a:gd name="connsiteX3" fmla="*/ 1912516 w 1912515"/>
              <a:gd name="connsiteY3" fmla="*/ 191252 h 2444844"/>
              <a:gd name="connsiteX4" fmla="*/ 1912515 w 1912515"/>
              <a:gd name="connsiteY4" fmla="*/ 2253593 h 2444844"/>
              <a:gd name="connsiteX5" fmla="*/ 1721263 w 1912515"/>
              <a:gd name="connsiteY5" fmla="*/ 2444845 h 2444844"/>
              <a:gd name="connsiteX6" fmla="*/ 191252 w 1912515"/>
              <a:gd name="connsiteY6" fmla="*/ 2444844 h 2444844"/>
              <a:gd name="connsiteX7" fmla="*/ 0 w 1912515"/>
              <a:gd name="connsiteY7" fmla="*/ 2253592 h 2444844"/>
              <a:gd name="connsiteX8" fmla="*/ 0 w 1912515"/>
              <a:gd name="connsiteY8" fmla="*/ 191252 h 2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515" h="2444844">
                <a:moveTo>
                  <a:pt x="0" y="191252"/>
                </a:moveTo>
                <a:cubicBezTo>
                  <a:pt x="0" y="85626"/>
                  <a:pt x="85626" y="0"/>
                  <a:pt x="191252" y="0"/>
                </a:cubicBezTo>
                <a:lnTo>
                  <a:pt x="1721264" y="0"/>
                </a:lnTo>
                <a:cubicBezTo>
                  <a:pt x="1826890" y="0"/>
                  <a:pt x="1912516" y="85626"/>
                  <a:pt x="1912516" y="191252"/>
                </a:cubicBezTo>
                <a:cubicBezTo>
                  <a:pt x="1912516" y="878699"/>
                  <a:pt x="1912515" y="1566146"/>
                  <a:pt x="1912515" y="2253593"/>
                </a:cubicBezTo>
                <a:cubicBezTo>
                  <a:pt x="1912515" y="2359219"/>
                  <a:pt x="1826889" y="2444845"/>
                  <a:pt x="1721263" y="2444845"/>
                </a:cubicBezTo>
                <a:lnTo>
                  <a:pt x="191252" y="2444844"/>
                </a:lnTo>
                <a:cubicBezTo>
                  <a:pt x="85626" y="2444844"/>
                  <a:pt x="0" y="2359218"/>
                  <a:pt x="0" y="2253592"/>
                </a:cubicBezTo>
                <a:lnTo>
                  <a:pt x="0" y="19125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материально-технического обеспечения образовательной деятельности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912C83C5-29F7-44E2-E1E4-15AD42D69B1E}"/>
              </a:ext>
            </a:extLst>
          </p:cNvPr>
          <p:cNvSpPr/>
          <p:nvPr/>
        </p:nvSpPr>
        <p:spPr>
          <a:xfrm>
            <a:off x="2819400" y="4358912"/>
            <a:ext cx="7227691" cy="609398"/>
          </a:xfrm>
          <a:custGeom>
            <a:avLst/>
            <a:gdLst>
              <a:gd name="connsiteX0" fmla="*/ 0 w 1958227"/>
              <a:gd name="connsiteY0" fmla="*/ 195823 h 2456224"/>
              <a:gd name="connsiteX1" fmla="*/ 195823 w 1958227"/>
              <a:gd name="connsiteY1" fmla="*/ 0 h 2456224"/>
              <a:gd name="connsiteX2" fmla="*/ 1762404 w 1958227"/>
              <a:gd name="connsiteY2" fmla="*/ 0 h 2456224"/>
              <a:gd name="connsiteX3" fmla="*/ 1958227 w 1958227"/>
              <a:gd name="connsiteY3" fmla="*/ 195823 h 2456224"/>
              <a:gd name="connsiteX4" fmla="*/ 1958227 w 1958227"/>
              <a:gd name="connsiteY4" fmla="*/ 2260401 h 2456224"/>
              <a:gd name="connsiteX5" fmla="*/ 1762404 w 1958227"/>
              <a:gd name="connsiteY5" fmla="*/ 2456224 h 2456224"/>
              <a:gd name="connsiteX6" fmla="*/ 195823 w 1958227"/>
              <a:gd name="connsiteY6" fmla="*/ 2456224 h 2456224"/>
              <a:gd name="connsiteX7" fmla="*/ 0 w 1958227"/>
              <a:gd name="connsiteY7" fmla="*/ 2260401 h 2456224"/>
              <a:gd name="connsiteX8" fmla="*/ 0 w 1958227"/>
              <a:gd name="connsiteY8" fmla="*/ 195823 h 24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27" h="2456224">
                <a:moveTo>
                  <a:pt x="0" y="195823"/>
                </a:moveTo>
                <a:cubicBezTo>
                  <a:pt x="0" y="87673"/>
                  <a:pt x="87673" y="0"/>
                  <a:pt x="195823" y="0"/>
                </a:cubicBezTo>
                <a:lnTo>
                  <a:pt x="1762404" y="0"/>
                </a:lnTo>
                <a:cubicBezTo>
                  <a:pt x="1870554" y="0"/>
                  <a:pt x="1958227" y="87673"/>
                  <a:pt x="1958227" y="195823"/>
                </a:cubicBezTo>
                <a:lnTo>
                  <a:pt x="1958227" y="2260401"/>
                </a:lnTo>
                <a:cubicBezTo>
                  <a:pt x="1958227" y="2368551"/>
                  <a:pt x="1870554" y="2456224"/>
                  <a:pt x="1762404" y="2456224"/>
                </a:cubicBezTo>
                <a:lnTo>
                  <a:pt x="195823" y="2456224"/>
                </a:lnTo>
                <a:cubicBezTo>
                  <a:pt x="87673" y="2456224"/>
                  <a:pt x="0" y="2368551"/>
                  <a:pt x="0" y="2260401"/>
                </a:cubicBezTo>
                <a:lnTo>
                  <a:pt x="0" y="19582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разработанных </a:t>
            </a:r>
            <a:br>
              <a:rPr lang="ru-RU" sz="2200" dirty="0">
                <a:solidFill>
                  <a:srgbClr val="423D67"/>
                </a:solidFill>
              </a:rPr>
            </a:br>
            <a:r>
              <a:rPr lang="ru-RU" sz="2200" dirty="0">
                <a:solidFill>
                  <a:srgbClr val="423D67"/>
                </a:solidFill>
              </a:rPr>
              <a:t>и утвержденных образовательных программ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37400859-AFC2-5B13-D098-740B00759044}"/>
              </a:ext>
            </a:extLst>
          </p:cNvPr>
          <p:cNvSpPr/>
          <p:nvPr/>
        </p:nvSpPr>
        <p:spPr>
          <a:xfrm>
            <a:off x="2819400" y="5339987"/>
            <a:ext cx="10036174" cy="609398"/>
          </a:xfrm>
          <a:custGeom>
            <a:avLst/>
            <a:gdLst>
              <a:gd name="connsiteX0" fmla="*/ 0 w 1865147"/>
              <a:gd name="connsiteY0" fmla="*/ 186515 h 2461027"/>
              <a:gd name="connsiteX1" fmla="*/ 186515 w 1865147"/>
              <a:gd name="connsiteY1" fmla="*/ 0 h 2461027"/>
              <a:gd name="connsiteX2" fmla="*/ 1678632 w 1865147"/>
              <a:gd name="connsiteY2" fmla="*/ 0 h 2461027"/>
              <a:gd name="connsiteX3" fmla="*/ 1865147 w 1865147"/>
              <a:gd name="connsiteY3" fmla="*/ 186515 h 2461027"/>
              <a:gd name="connsiteX4" fmla="*/ 1865147 w 1865147"/>
              <a:gd name="connsiteY4" fmla="*/ 2274512 h 2461027"/>
              <a:gd name="connsiteX5" fmla="*/ 1678632 w 1865147"/>
              <a:gd name="connsiteY5" fmla="*/ 2461027 h 2461027"/>
              <a:gd name="connsiteX6" fmla="*/ 186515 w 1865147"/>
              <a:gd name="connsiteY6" fmla="*/ 2461027 h 2461027"/>
              <a:gd name="connsiteX7" fmla="*/ 0 w 1865147"/>
              <a:gd name="connsiteY7" fmla="*/ 2274512 h 2461027"/>
              <a:gd name="connsiteX8" fmla="*/ 0 w 1865147"/>
              <a:gd name="connsiteY8" fmla="*/ 186515 h 246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147" h="2461027">
                <a:moveTo>
                  <a:pt x="0" y="186515"/>
                </a:moveTo>
                <a:cubicBezTo>
                  <a:pt x="0" y="83506"/>
                  <a:pt x="83506" y="0"/>
                  <a:pt x="186515" y="0"/>
                </a:cubicBezTo>
                <a:lnTo>
                  <a:pt x="1678632" y="0"/>
                </a:lnTo>
                <a:cubicBezTo>
                  <a:pt x="1781641" y="0"/>
                  <a:pt x="1865147" y="83506"/>
                  <a:pt x="1865147" y="186515"/>
                </a:cubicBezTo>
                <a:lnTo>
                  <a:pt x="1865147" y="2274512"/>
                </a:lnTo>
                <a:cubicBezTo>
                  <a:pt x="1865147" y="2377521"/>
                  <a:pt x="1781641" y="2461027"/>
                  <a:pt x="1678632" y="2461027"/>
                </a:cubicBezTo>
                <a:lnTo>
                  <a:pt x="186515" y="2461027"/>
                </a:lnTo>
                <a:cubicBezTo>
                  <a:pt x="83506" y="2461027"/>
                  <a:pt x="0" y="2377521"/>
                  <a:pt x="0" y="2274512"/>
                </a:cubicBezTo>
                <a:lnTo>
                  <a:pt x="0" y="18651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санитарно-эпидемиологического заключения </a:t>
            </a:r>
            <a:br>
              <a:rPr lang="ru-RU" sz="2200" dirty="0">
                <a:solidFill>
                  <a:srgbClr val="423D67"/>
                </a:solidFill>
              </a:rPr>
            </a:br>
            <a:r>
              <a:rPr lang="ru-RU" sz="2200" dirty="0">
                <a:solidFill>
                  <a:srgbClr val="423D67"/>
                </a:solidFill>
              </a:rPr>
              <a:t>о соответствии санитарным правилам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303431-0559-18E1-BCD2-6E2981954473}"/>
              </a:ext>
            </a:extLst>
          </p:cNvPr>
          <p:cNvSpPr txBox="1"/>
          <p:nvPr/>
        </p:nvSpPr>
        <p:spPr>
          <a:xfrm>
            <a:off x="1368425" y="356234"/>
            <a:ext cx="10036175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ОБЯЗАТЕЛЬНЫЕ </a:t>
            </a:r>
          </a:p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ЛИЦЕНЗИОННЫЕ ТРЕБОВАНИЯ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FDDDED35-8F9C-A8CC-CC03-933FB2CFE306}"/>
              </a:ext>
            </a:extLst>
          </p:cNvPr>
          <p:cNvCxnSpPr>
            <a:cxnSpLocks/>
          </p:cNvCxnSpPr>
          <p:nvPr/>
        </p:nvCxnSpPr>
        <p:spPr>
          <a:xfrm>
            <a:off x="2819400" y="2210924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1FBB3799-64CD-F976-7332-4F680F7CBBAD}"/>
              </a:ext>
            </a:extLst>
          </p:cNvPr>
          <p:cNvCxnSpPr>
            <a:cxnSpLocks/>
          </p:cNvCxnSpPr>
          <p:nvPr/>
        </p:nvCxnSpPr>
        <p:spPr>
          <a:xfrm>
            <a:off x="2819400" y="3191998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8D2C3C62-D4EA-ABB2-2298-C7183681D512}"/>
              </a:ext>
            </a:extLst>
          </p:cNvPr>
          <p:cNvCxnSpPr>
            <a:cxnSpLocks/>
          </p:cNvCxnSpPr>
          <p:nvPr/>
        </p:nvCxnSpPr>
        <p:spPr>
          <a:xfrm>
            <a:off x="2819400" y="4173073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8C1EAB9-A0AA-A445-CDB1-97E5AAEECC94}"/>
              </a:ext>
            </a:extLst>
          </p:cNvPr>
          <p:cNvCxnSpPr>
            <a:cxnSpLocks/>
          </p:cNvCxnSpPr>
          <p:nvPr/>
        </p:nvCxnSpPr>
        <p:spPr>
          <a:xfrm>
            <a:off x="2819400" y="5154148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144A849-44AA-0DE6-6FEF-D0B7F8DC0D86}"/>
              </a:ext>
            </a:extLst>
          </p:cNvPr>
          <p:cNvCxnSpPr>
            <a:cxnSpLocks/>
          </p:cNvCxnSpPr>
          <p:nvPr/>
        </p:nvCxnSpPr>
        <p:spPr>
          <a:xfrm>
            <a:off x="2819400" y="6135224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6A0136D9-A8C3-20DB-D096-733E8BF8D5B3}"/>
              </a:ext>
            </a:extLst>
          </p:cNvPr>
          <p:cNvCxnSpPr>
            <a:cxnSpLocks/>
          </p:cNvCxnSpPr>
          <p:nvPr/>
        </p:nvCxnSpPr>
        <p:spPr>
          <a:xfrm>
            <a:off x="1378998" y="2210924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BE502CCE-8A25-965F-8C94-92B30B02F0E1}"/>
              </a:ext>
            </a:extLst>
          </p:cNvPr>
          <p:cNvCxnSpPr>
            <a:cxnSpLocks/>
          </p:cNvCxnSpPr>
          <p:nvPr/>
        </p:nvCxnSpPr>
        <p:spPr>
          <a:xfrm>
            <a:off x="1378998" y="3192000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A357037-A890-1005-A5E0-A388D2FF616F}"/>
              </a:ext>
            </a:extLst>
          </p:cNvPr>
          <p:cNvCxnSpPr>
            <a:cxnSpLocks/>
          </p:cNvCxnSpPr>
          <p:nvPr/>
        </p:nvCxnSpPr>
        <p:spPr>
          <a:xfrm>
            <a:off x="1378998" y="4173076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77CE4BF-D0BA-0017-A3E3-E6A264D81180}"/>
              </a:ext>
            </a:extLst>
          </p:cNvPr>
          <p:cNvCxnSpPr>
            <a:cxnSpLocks/>
          </p:cNvCxnSpPr>
          <p:nvPr/>
        </p:nvCxnSpPr>
        <p:spPr>
          <a:xfrm>
            <a:off x="1378998" y="5154152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3AF87AB-9409-0A8D-B06D-748010EA9D6B}"/>
              </a:ext>
            </a:extLst>
          </p:cNvPr>
          <p:cNvCxnSpPr>
            <a:cxnSpLocks/>
          </p:cNvCxnSpPr>
          <p:nvPr/>
        </p:nvCxnSpPr>
        <p:spPr>
          <a:xfrm>
            <a:off x="1378998" y="6135224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A8A8DE1-C766-F04D-97E4-44DD422F3B4F}"/>
              </a:ext>
            </a:extLst>
          </p:cNvPr>
          <p:cNvSpPr/>
          <p:nvPr/>
        </p:nvSpPr>
        <p:spPr>
          <a:xfrm>
            <a:off x="1596399" y="3484538"/>
            <a:ext cx="396000" cy="39600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584BCAE-1A25-4109-B2F8-A579DCA5AB93}"/>
              </a:ext>
            </a:extLst>
          </p:cNvPr>
          <p:cNvSpPr/>
          <p:nvPr/>
        </p:nvSpPr>
        <p:spPr>
          <a:xfrm>
            <a:off x="1596399" y="4465614"/>
            <a:ext cx="396000" cy="396000"/>
          </a:xfrm>
          <a:prstGeom prst="rect">
            <a:avLst/>
          </a:prstGeom>
          <a:solidFill>
            <a:srgbClr val="6E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1AEDF71-9EDB-081A-1E32-9CF267DC2F5D}"/>
              </a:ext>
            </a:extLst>
          </p:cNvPr>
          <p:cNvSpPr/>
          <p:nvPr/>
        </p:nvSpPr>
        <p:spPr>
          <a:xfrm>
            <a:off x="1596399" y="5446690"/>
            <a:ext cx="396000" cy="39600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>
              <a:solidFill>
                <a:srgbClr val="CDCDEB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0AE09B-2BCE-57CD-070A-375442FC8DD2}"/>
              </a:ext>
            </a:extLst>
          </p:cNvPr>
          <p:cNvSpPr/>
          <p:nvPr/>
        </p:nvSpPr>
        <p:spPr>
          <a:xfrm>
            <a:off x="1596399" y="2503462"/>
            <a:ext cx="396000" cy="396000"/>
          </a:xfrm>
          <a:prstGeom prst="rect">
            <a:avLst/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40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79CA05-54A9-CEFE-61AF-44385CDE6562}"/>
              </a:ext>
            </a:extLst>
          </p:cNvPr>
          <p:cNvSpPr txBox="1"/>
          <p:nvPr/>
        </p:nvSpPr>
        <p:spPr>
          <a:xfrm>
            <a:off x="1368425" y="356234"/>
            <a:ext cx="10036175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МОНИТОРИНГ ПОЛУЧЕНИЯ ЛИЦЕНЗИЙ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DF80196-5B30-7F3E-1CE3-6E7C13F1CA6C}"/>
              </a:ext>
            </a:extLst>
          </p:cNvPr>
          <p:cNvSpPr/>
          <p:nvPr/>
        </p:nvSpPr>
        <p:spPr>
          <a:xfrm>
            <a:off x="1368425" y="2178803"/>
            <a:ext cx="2841705" cy="2841705"/>
          </a:xfrm>
          <a:prstGeom prst="ellipse">
            <a:avLst/>
          </a:prstGeom>
          <a:noFill/>
          <a:ln w="254000">
            <a:solidFill>
              <a:srgbClr val="8A8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423D67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4CAB48B2-ED9F-10D9-EFFD-A4AA45374490}"/>
              </a:ext>
            </a:extLst>
          </p:cNvPr>
          <p:cNvCxnSpPr>
            <a:cxnSpLocks/>
          </p:cNvCxnSpPr>
          <p:nvPr/>
        </p:nvCxnSpPr>
        <p:spPr>
          <a:xfrm>
            <a:off x="3737708" y="4548086"/>
            <a:ext cx="944844" cy="944844"/>
          </a:xfrm>
          <a:prstGeom prst="line">
            <a:avLst/>
          </a:prstGeom>
          <a:noFill/>
          <a:ln w="254000">
            <a:solidFill>
              <a:srgbClr val="8A8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135C778-2240-02DC-32E9-26D1CCBA91A2}"/>
              </a:ext>
            </a:extLst>
          </p:cNvPr>
          <p:cNvSpPr txBox="1"/>
          <p:nvPr/>
        </p:nvSpPr>
        <p:spPr>
          <a:xfrm>
            <a:off x="1368425" y="3276490"/>
            <a:ext cx="2919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Лицензирующие </a:t>
            </a:r>
            <a:br>
              <a:rPr lang="ru-RU" sz="2000" b="1" dirty="0">
                <a:solidFill>
                  <a:srgbClr val="423D67"/>
                </a:solidFill>
              </a:rPr>
            </a:br>
            <a:r>
              <a:rPr lang="ru-RU" sz="2000" b="1" dirty="0">
                <a:solidFill>
                  <a:srgbClr val="423D67"/>
                </a:solidFill>
              </a:rPr>
              <a:t>органы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2A9500B9-5331-527E-AD12-80C342E5659E}"/>
              </a:ext>
            </a:extLst>
          </p:cNvPr>
          <p:cNvSpPr/>
          <p:nvPr/>
        </p:nvSpPr>
        <p:spPr>
          <a:xfrm>
            <a:off x="4864828" y="2178803"/>
            <a:ext cx="2841705" cy="2841705"/>
          </a:xfrm>
          <a:prstGeom prst="ellipse">
            <a:avLst/>
          </a:prstGeom>
          <a:noFill/>
          <a:ln w="254000">
            <a:solidFill>
              <a:srgbClr val="6E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423D67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1F99C55B-B477-3106-F20E-EA2A10B26F3B}"/>
              </a:ext>
            </a:extLst>
          </p:cNvPr>
          <p:cNvCxnSpPr/>
          <p:nvPr/>
        </p:nvCxnSpPr>
        <p:spPr>
          <a:xfrm>
            <a:off x="7234111" y="4548086"/>
            <a:ext cx="944844" cy="944844"/>
          </a:xfrm>
          <a:prstGeom prst="line">
            <a:avLst/>
          </a:prstGeom>
          <a:noFill/>
          <a:ln w="254000">
            <a:solidFill>
              <a:srgbClr val="6E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F62D390-10AE-DFF6-DE5A-2BB13D990943}"/>
              </a:ext>
            </a:extLst>
          </p:cNvPr>
          <p:cNvSpPr txBox="1"/>
          <p:nvPr/>
        </p:nvSpPr>
        <p:spPr>
          <a:xfrm>
            <a:off x="4864828" y="3399601"/>
            <a:ext cx="29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Рособрнадзор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8BF462D2-E56A-EA47-C760-D9ECF761AAF2}"/>
              </a:ext>
            </a:extLst>
          </p:cNvPr>
          <p:cNvSpPr/>
          <p:nvPr/>
        </p:nvSpPr>
        <p:spPr>
          <a:xfrm>
            <a:off x="8361231" y="2178803"/>
            <a:ext cx="2841705" cy="2841705"/>
          </a:xfrm>
          <a:prstGeom prst="ellipse">
            <a:avLst/>
          </a:prstGeom>
          <a:noFill/>
          <a:ln w="254000">
            <a:solidFill>
              <a:srgbClr val="42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423D67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B9EB7AF-B938-B8E7-F29F-AABA69DD3C0F}"/>
              </a:ext>
            </a:extLst>
          </p:cNvPr>
          <p:cNvCxnSpPr/>
          <p:nvPr/>
        </p:nvCxnSpPr>
        <p:spPr>
          <a:xfrm>
            <a:off x="10730514" y="4548086"/>
            <a:ext cx="944844" cy="944844"/>
          </a:xfrm>
          <a:prstGeom prst="line">
            <a:avLst/>
          </a:prstGeom>
          <a:noFill/>
          <a:ln w="254000">
            <a:solidFill>
              <a:srgbClr val="42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0D4A32C-C688-25AE-C0FB-495CBC59787E}"/>
              </a:ext>
            </a:extLst>
          </p:cNvPr>
          <p:cNvSpPr txBox="1"/>
          <p:nvPr/>
        </p:nvSpPr>
        <p:spPr>
          <a:xfrm>
            <a:off x="8361231" y="3399601"/>
            <a:ext cx="29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Минспорт России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A203B45C-46E3-996D-342D-DECF03FD8582}"/>
              </a:ext>
            </a:extLst>
          </p:cNvPr>
          <p:cNvGrpSpPr/>
          <p:nvPr/>
        </p:nvGrpSpPr>
        <p:grpSpPr>
          <a:xfrm>
            <a:off x="1368425" y="2008590"/>
            <a:ext cx="355268" cy="340425"/>
            <a:chOff x="1929867" y="1414915"/>
            <a:chExt cx="606390" cy="58105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88BD1837-3901-3FCE-82E9-B33B17D6F831}"/>
                </a:ext>
              </a:extLst>
            </p:cNvPr>
            <p:cNvSpPr/>
            <p:nvPr/>
          </p:nvSpPr>
          <p:spPr>
            <a:xfrm>
              <a:off x="1934679" y="1414915"/>
              <a:ext cx="240630" cy="240630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F2B7070E-FDDE-0FD2-410E-07751D6361E7}"/>
                </a:ext>
              </a:extLst>
            </p:cNvPr>
            <p:cNvSpPr/>
            <p:nvPr/>
          </p:nvSpPr>
          <p:spPr>
            <a:xfrm>
              <a:off x="2295627" y="1414915"/>
              <a:ext cx="240630" cy="240630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A3EBBBF8-7407-F163-F0E3-E7AB55121DB6}"/>
                </a:ext>
              </a:extLst>
            </p:cNvPr>
            <p:cNvSpPr/>
            <p:nvPr/>
          </p:nvSpPr>
          <p:spPr>
            <a:xfrm>
              <a:off x="1929867" y="1755340"/>
              <a:ext cx="240630" cy="240630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5292CDB-628D-B9D1-CF63-D5DB92B859B8}"/>
              </a:ext>
            </a:extLst>
          </p:cNvPr>
          <p:cNvGrpSpPr/>
          <p:nvPr/>
        </p:nvGrpSpPr>
        <p:grpSpPr>
          <a:xfrm>
            <a:off x="4843273" y="2008590"/>
            <a:ext cx="355268" cy="340425"/>
            <a:chOff x="1929867" y="1414915"/>
            <a:chExt cx="606390" cy="581055"/>
          </a:xfrm>
          <a:solidFill>
            <a:srgbClr val="6E67A5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C85AD693-1CC7-744A-435B-D2A641EFA45A}"/>
                </a:ext>
              </a:extLst>
            </p:cNvPr>
            <p:cNvSpPr/>
            <p:nvPr/>
          </p:nvSpPr>
          <p:spPr>
            <a:xfrm>
              <a:off x="1934679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4EB2A930-5827-AA3B-1648-7728EAB4D74C}"/>
                </a:ext>
              </a:extLst>
            </p:cNvPr>
            <p:cNvSpPr/>
            <p:nvPr/>
          </p:nvSpPr>
          <p:spPr>
            <a:xfrm>
              <a:off x="2295627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C6676115-A36F-9324-E94E-E54933CDF481}"/>
                </a:ext>
              </a:extLst>
            </p:cNvPr>
            <p:cNvSpPr/>
            <p:nvPr/>
          </p:nvSpPr>
          <p:spPr>
            <a:xfrm>
              <a:off x="1929867" y="1755340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E336642-8FAE-DC55-DC63-BAD56125D9BB}"/>
              </a:ext>
            </a:extLst>
          </p:cNvPr>
          <p:cNvGrpSpPr/>
          <p:nvPr/>
        </p:nvGrpSpPr>
        <p:grpSpPr>
          <a:xfrm>
            <a:off x="8410662" y="2008590"/>
            <a:ext cx="355268" cy="340425"/>
            <a:chOff x="1929867" y="1414915"/>
            <a:chExt cx="606390" cy="581055"/>
          </a:xfrm>
          <a:solidFill>
            <a:srgbClr val="423D67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9C4537A7-7FD9-83D8-F019-BA130925E230}"/>
                </a:ext>
              </a:extLst>
            </p:cNvPr>
            <p:cNvSpPr/>
            <p:nvPr/>
          </p:nvSpPr>
          <p:spPr>
            <a:xfrm>
              <a:off x="1934679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FBC47170-8556-A5AA-3336-84317FBD1F74}"/>
                </a:ext>
              </a:extLst>
            </p:cNvPr>
            <p:cNvSpPr/>
            <p:nvPr/>
          </p:nvSpPr>
          <p:spPr>
            <a:xfrm>
              <a:off x="2295627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36CBDC29-A0C9-E241-2635-CAE8203F5466}"/>
                </a:ext>
              </a:extLst>
            </p:cNvPr>
            <p:cNvSpPr/>
            <p:nvPr/>
          </p:nvSpPr>
          <p:spPr>
            <a:xfrm>
              <a:off x="1929867" y="1755340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485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B9E53FF-81FE-85E8-7872-E931A9420CFD}"/>
              </a:ext>
            </a:extLst>
          </p:cNvPr>
          <p:cNvCxnSpPr>
            <a:cxnSpLocks/>
          </p:cNvCxnSpPr>
          <p:nvPr/>
        </p:nvCxnSpPr>
        <p:spPr>
          <a:xfrm>
            <a:off x="1804090" y="2026210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B2EED6D-008D-60AA-EC21-886C956035A5}"/>
              </a:ext>
            </a:extLst>
          </p:cNvPr>
          <p:cNvCxnSpPr>
            <a:cxnSpLocks/>
          </p:cNvCxnSpPr>
          <p:nvPr/>
        </p:nvCxnSpPr>
        <p:spPr>
          <a:xfrm>
            <a:off x="1804090" y="2669974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125BB3D-D3FF-E931-5752-59A39AF01455}"/>
              </a:ext>
            </a:extLst>
          </p:cNvPr>
          <p:cNvCxnSpPr>
            <a:cxnSpLocks/>
          </p:cNvCxnSpPr>
          <p:nvPr/>
        </p:nvCxnSpPr>
        <p:spPr>
          <a:xfrm>
            <a:off x="1804090" y="3559959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2FF98D8-800E-B69C-1410-66847F8379A8}"/>
              </a:ext>
            </a:extLst>
          </p:cNvPr>
          <p:cNvCxnSpPr>
            <a:cxnSpLocks/>
          </p:cNvCxnSpPr>
          <p:nvPr/>
        </p:nvCxnSpPr>
        <p:spPr>
          <a:xfrm>
            <a:off x="1804090" y="4449944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7F07771-FCB9-7B06-25CA-B506927CA7CD}"/>
              </a:ext>
            </a:extLst>
          </p:cNvPr>
          <p:cNvCxnSpPr>
            <a:cxnSpLocks/>
          </p:cNvCxnSpPr>
          <p:nvPr/>
        </p:nvCxnSpPr>
        <p:spPr>
          <a:xfrm>
            <a:off x="1804090" y="6229910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47C3E08-7C97-B6EA-7D65-852096260320}"/>
              </a:ext>
            </a:extLst>
          </p:cNvPr>
          <p:cNvCxnSpPr>
            <a:cxnSpLocks/>
          </p:cNvCxnSpPr>
          <p:nvPr/>
        </p:nvCxnSpPr>
        <p:spPr>
          <a:xfrm>
            <a:off x="1804090" y="5339929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955C0B4-D0B7-F2CB-0749-FB0476F6BD8D}"/>
              </a:ext>
            </a:extLst>
          </p:cNvPr>
          <p:cNvSpPr txBox="1"/>
          <p:nvPr/>
        </p:nvSpPr>
        <p:spPr>
          <a:xfrm>
            <a:off x="1804090" y="2178815"/>
            <a:ext cx="9421299" cy="338554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утверждение списка организаций, которым необходимо получение временной лицензии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F885B7-D50A-8EFE-FE99-794AF41F199C}"/>
              </a:ext>
            </a:extLst>
          </p:cNvPr>
          <p:cNvSpPr txBox="1"/>
          <p:nvPr/>
        </p:nvSpPr>
        <p:spPr>
          <a:xfrm>
            <a:off x="1804090" y="2822579"/>
            <a:ext cx="9600509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разработка и утверждение плана-графика подготовки организаций к получению бессрочной лицензии с определением сроков лицензирования (в отношении каждой организации)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E5459C1-7D6D-F359-6B0F-876A3DF97FB4}"/>
              </a:ext>
            </a:extLst>
          </p:cNvPr>
          <p:cNvSpPr txBox="1"/>
          <p:nvPr/>
        </p:nvSpPr>
        <p:spPr>
          <a:xfrm>
            <a:off x="1804091" y="3712564"/>
            <a:ext cx="9105210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проведение работы с организациями по согласованию правильности заполнения заявлений и оформлению документов, необходимых для получения бессрочной лицензии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173820F-3631-9BDF-9152-E8133289C7F0}"/>
              </a:ext>
            </a:extLst>
          </p:cNvPr>
          <p:cNvSpPr txBox="1"/>
          <p:nvPr/>
        </p:nvSpPr>
        <p:spPr>
          <a:xfrm>
            <a:off x="1804090" y="4602549"/>
            <a:ext cx="8945114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оказание помощи организациям при направлении заявления о предоставлении временной и бессрочной лицензий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924A5B0-BC08-E250-5099-B8960D1FB0AA}"/>
              </a:ext>
            </a:extLst>
          </p:cNvPr>
          <p:cNvSpPr txBox="1"/>
          <p:nvPr/>
        </p:nvSpPr>
        <p:spPr>
          <a:xfrm>
            <a:off x="1804090" y="5492534"/>
            <a:ext cx="9421299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координация деятельности по получению организациями, реализующими программы спортивной подготовки, временной и бессрочной лицензий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79CA05-54A9-CEFE-61AF-44385CDE6562}"/>
              </a:ext>
            </a:extLst>
          </p:cNvPr>
          <p:cNvSpPr txBox="1"/>
          <p:nvPr/>
        </p:nvSpPr>
        <p:spPr>
          <a:xfrm>
            <a:off x="1368425" y="356234"/>
            <a:ext cx="10036175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ЗАДАЧИ ОРГАНОВ ИСПОЛНИТЕЛЬНОЙ ВЛАСТИ СУБЪЕКТОВ РОССИЙСКОЙ ФЕДЕРАЦИИ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5265596-3E73-3B9B-33B2-B745B3379C74}"/>
              </a:ext>
            </a:extLst>
          </p:cNvPr>
          <p:cNvSpPr/>
          <p:nvPr/>
        </p:nvSpPr>
        <p:spPr>
          <a:xfrm>
            <a:off x="952500" y="2026210"/>
            <a:ext cx="851591" cy="4203700"/>
          </a:xfrm>
          <a:prstGeom prst="rect">
            <a:avLst/>
          </a:prstGeom>
          <a:solidFill>
            <a:srgbClr val="6E67A5"/>
          </a:solidFill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СФЕРЕ ФИЗИЧЕСКОЙ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КУЛЬТУРЫ И СПОРТА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3B2A925B-C218-9ECA-B9B2-DBBEC01264AD}"/>
              </a:ext>
            </a:extLst>
          </p:cNvPr>
          <p:cNvSpPr/>
          <p:nvPr/>
        </p:nvSpPr>
        <p:spPr>
          <a:xfrm>
            <a:off x="11079956" y="2026210"/>
            <a:ext cx="851591" cy="4203700"/>
          </a:xfrm>
          <a:prstGeom prst="rect">
            <a:avLst/>
          </a:prstGeom>
          <a:solidFill>
            <a:srgbClr val="8A8AD0"/>
          </a:solidFill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СФЕРЕ ОБРАЗОВАНИЯ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(лицензирующие органы) </a:t>
            </a:r>
          </a:p>
        </p:txBody>
      </p:sp>
    </p:spTree>
    <p:extLst>
      <p:ext uri="{BB962C8B-B14F-4D97-AF65-F5344CB8AC3E}">
        <p14:creationId xmlns:p14="http://schemas.microsoft.com/office/powerpoint/2010/main" val="15130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 flipH="1">
            <a:off x="0" y="4088059"/>
            <a:ext cx="2075337" cy="1933575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39065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8A8A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>
        <a:spAutoFit/>
      </a:bodyPr>
      <a:lstStyle>
        <a:defPPr algn="l">
          <a:defRPr dirty="0">
            <a:solidFill>
              <a:srgbClr val="423D6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10798</TotalTime>
  <Words>283</Words>
  <Application>Microsoft Office PowerPoint</Application>
  <PresentationFormat>Произвольный</PresentationFormat>
  <Paragraphs>61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Calibri</vt:lpstr>
      <vt:lpstr>Calibri Light</vt:lpstr>
      <vt:lpstr>Тема Office</vt:lpstr>
      <vt:lpstr>10_Тема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Елисеева Евгения Николаевна</cp:lastModifiedBy>
  <cp:revision>840</cp:revision>
  <cp:lastPrinted>2021-03-16T12:01:01Z</cp:lastPrinted>
  <dcterms:created xsi:type="dcterms:W3CDTF">2020-06-19T06:58:49Z</dcterms:created>
  <dcterms:modified xsi:type="dcterms:W3CDTF">2022-11-17T10:33:18Z</dcterms:modified>
</cp:coreProperties>
</file>